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82" y="727200"/>
            <a:ext cx="11047249" cy="1346417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49077" y="2057057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967053" y="1879328"/>
            <a:ext cx="10816785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695307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715885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介绍了中国残疾人游泳队运动员蒋裕燕的事迹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她不屈不挠的精神值得我们学习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79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/>
          </p:nvPr>
        </p:nvGraphicFramePr>
        <p:xfrm>
          <a:off x="1270670" y="751986"/>
          <a:ext cx="9217024" cy="533322"/>
        </p:xfrm>
        <a:graphic>
          <a:graphicData uri="http://schemas.openxmlformats.org/drawingml/2006/table">
            <a:tbl>
              <a:tblPr firstRow="1" firstCol="1" bandRow="1"/>
              <a:tblGrid>
                <a:gridCol w="9217024">
                  <a:extLst>
                    <a:ext uri="{9D8B030D-6E8A-4147-A177-3AD203B41FA5}">
                      <a16:colId xmlns:a16="http://schemas.microsoft.com/office/drawing/2014/main" val="3575367096"/>
                    </a:ext>
                  </a:extLst>
                </a:gridCol>
              </a:tblGrid>
              <a:tr h="5333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medal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speed</a:t>
                      </a:r>
                      <a:r>
                        <a:rPr lang="zh-CN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</a:t>
                      </a:r>
                      <a:endParaRPr lang="zh-CN" sz="23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497" marR="38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81916"/>
                  </a:ext>
                </a:extLst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1280384"/>
            <a:ext cx="11485848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4988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heard of Jiang Yuyan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summer in Paris, she had a great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    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Paralympics. The 19-year-old won seven gold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swimming—one in every event she entered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matches Mark Spitz’s record. At the 1972 Olympics, the famous American swimmer also 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seven golds.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95606" y="1307315"/>
            <a:ext cx="1875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performance</a:t>
            </a:r>
            <a:endParaRPr lang="zh-CN" altLang="en-US" sz="2300" dirty="0"/>
          </a:p>
        </p:txBody>
      </p:sp>
      <p:sp>
        <p:nvSpPr>
          <p:cNvPr id="3" name="矩形 2"/>
          <p:cNvSpPr/>
          <p:nvPr/>
        </p:nvSpPr>
        <p:spPr>
          <a:xfrm>
            <a:off x="7103318" y="186451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medals</a:t>
            </a:r>
            <a:endParaRPr lang="zh-CN" altLang="en-US" sz="2300" dirty="0"/>
          </a:p>
        </p:txBody>
      </p:sp>
      <p:sp>
        <p:nvSpPr>
          <p:cNvPr id="4" name="矩形 3"/>
          <p:cNvSpPr/>
          <p:nvPr/>
        </p:nvSpPr>
        <p:spPr>
          <a:xfrm>
            <a:off x="3375657" y="2827058"/>
            <a:ext cx="809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 won</a:t>
            </a:r>
            <a:endParaRPr lang="zh-CN" altLang="en-US" sz="2300" dirty="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2322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句意：去年夏天在巴黎，她在残奥会上表现很好</a:t>
            </a:r>
            <a:r>
              <a:rPr lang="zh-CN" altLang="zh-CN" sz="23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3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表示泛指，后面需要跟一个单数名词。</a:t>
            </a:r>
            <a:r>
              <a:rPr lang="en-US" altLang="zh-CN" sz="23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great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表现很好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4271100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句意：这位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岁的女孩在游泳比赛中赢得了七枚金牌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每参加一个项目就获得一枚金牌！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 medal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金牌</a:t>
            </a:r>
            <a:r>
              <a:rPr lang="en-US" altLang="zh-CN" sz="23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后面需要用名词复数。故填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medals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28395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1972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年奥运会上，这位著名的美国游泳运动员也赢得了七枚金牌。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1972 Olympics”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是过去的时间，所以本句时态为一般过去时，动词用过去式。故填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6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6023"/>
            <a:ext cx="11485848" cy="216059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 excellence, Jiang was named Sportsperson of the Year with a Disability at the 2025 Laureus Awards. These awards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Oscars f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sports heroes. She is the </a:t>
            </a:r>
            <a:r>
              <a:rPr lang="en-US" altLang="zh-CN" sz="24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400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nese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 with a disability to take home the award. Before her, only six Chinese had won this award. These included Yao Ming and Li Na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/>
          </p:nvPr>
        </p:nvGraphicFramePr>
        <p:xfrm>
          <a:off x="1558702" y="773330"/>
          <a:ext cx="9361040" cy="514744"/>
        </p:xfrm>
        <a:graphic>
          <a:graphicData uri="http://schemas.openxmlformats.org/drawingml/2006/table">
            <a:tbl>
              <a:tblPr firstRow="1" firstCol="1" bandRow="1"/>
              <a:tblGrid>
                <a:gridCol w="9361040">
                  <a:extLst>
                    <a:ext uri="{9D8B030D-6E8A-4147-A177-3AD203B41FA5}">
                      <a16:colId xmlns:a16="http://schemas.microsoft.com/office/drawing/2014/main" val="3575367096"/>
                    </a:ext>
                  </a:extLst>
                </a:gridCol>
              </a:tblGrid>
              <a:tr h="5147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medal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497" marR="38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81916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087094" y="1886088"/>
            <a:ext cx="605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10919742" y="1875781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first</a:t>
            </a:r>
            <a:endParaRPr lang="zh-CN" altLang="en-US" sz="24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9227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句意：这些奖项就像是为体育英雄颁发的奥斯卡奖。根据下文的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the...”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可知，此句时态为一般现在时，且主语为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awards”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1692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她是第一个获得该奖项的中国残疾人运动员。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用于序数词的前面。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的序数词形式是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76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77811"/>
            <a:ext cx="11485848" cy="1684244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three,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 took Jiang’s right arm and right leg.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parents had her learn to swim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her body. The young girl learned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showed talent in the sport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/>
          </p:nvPr>
        </p:nvGraphicFramePr>
        <p:xfrm>
          <a:off x="988658" y="728492"/>
          <a:ext cx="10225136" cy="576064"/>
        </p:xfrm>
        <a:graphic>
          <a:graphicData uri="http://schemas.openxmlformats.org/drawingml/2006/table">
            <a:tbl>
              <a:tblPr firstRow="1" firstCol="1" bandRow="1"/>
              <a:tblGrid>
                <a:gridCol w="10225136">
                  <a:extLst>
                    <a:ext uri="{9D8B030D-6E8A-4147-A177-3AD203B41FA5}">
                      <a16:colId xmlns:a16="http://schemas.microsoft.com/office/drawing/2014/main" val="35753670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medal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497" marR="38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8191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006974" y="1272511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3095651" y="1828876"/>
            <a:ext cx="120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build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9083330" y="1770994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quickly</a:t>
            </a:r>
            <a:endParaRPr lang="zh-CN" altLang="en-US" sz="24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5668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三岁时，一场意外夺走了蒋的右臂和右腿。根据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“accident”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可知，此处表示泛指，意为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一场意外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的发音以元音音素开头，因此用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364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dirty="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句意：她的父母让她学习游泳来锻炼身体。这里用动词不定式作目的状语。故填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build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48566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句意：这个年轻女孩学得很快，在这项运动中表现出天赋。 此处需要一个副词修饰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“learned”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18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05032"/>
            <a:ext cx="11485848" cy="216059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 has gotten fast in the water with her hard work. Her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even earned her the nickname of “Flying Fish”. Jiang wants everyone in the world to believe in themselves. “Don’t let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a limit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what you can do,” she says. “If you have a dream, just go for it. We have the ability to do much more than we can imagine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/>
          </p:nvPr>
        </p:nvGraphicFramePr>
        <p:xfrm>
          <a:off x="1423258" y="764704"/>
          <a:ext cx="9361040" cy="554303"/>
        </p:xfrm>
        <a:graphic>
          <a:graphicData uri="http://schemas.openxmlformats.org/drawingml/2006/table">
            <a:tbl>
              <a:tblPr firstRow="1" firstCol="1" bandRow="1"/>
              <a:tblGrid>
                <a:gridCol w="9361040">
                  <a:extLst>
                    <a:ext uri="{9D8B030D-6E8A-4147-A177-3AD203B41FA5}">
                      <a16:colId xmlns:a16="http://schemas.microsoft.com/office/drawing/2014/main" val="3575367096"/>
                    </a:ext>
                  </a:extLst>
                </a:gridCol>
              </a:tblGrid>
              <a:tr h="5543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medal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497" marR="38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81916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615486" y="1323138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speed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3628828" y="2349115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anyone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203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句意：她的速度甚至为她赢得了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飞鱼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的绰号。根据前面的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“has gotten fast”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以及后面的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“Flying Fish”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可知，此处指她的速度为她赢得了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飞鱼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的绰号。故填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182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句意：她说：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不要让任何人限制你能做到的事情。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此处缺少一个宾语，结合备选词可知，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687022"/>
            <a:ext cx="11482450" cy="1492805"/>
          </a:xfrm>
          <a:prstGeom prst="rect">
            <a:avLst/>
          </a:prstGeom>
        </p:spPr>
      </p:pic>
      <p:pic>
        <p:nvPicPr>
          <p:cNvPr id="8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17301"/>
            <a:ext cx="2088232" cy="6054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3065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anyone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用于否定句和疑问句中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用于肯定句中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87895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651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